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68" r:id="rId1"/>
  </p:sldMasterIdLst>
  <p:notesMasterIdLst>
    <p:notesMasterId r:id="rId10"/>
  </p:notesMasterIdLst>
  <p:sldIdLst>
    <p:sldId id="256" r:id="rId2"/>
    <p:sldId id="257" r:id="rId3"/>
    <p:sldId id="262" r:id="rId4"/>
    <p:sldId id="258" r:id="rId5"/>
    <p:sldId id="259" r:id="rId6"/>
    <p:sldId id="260" r:id="rId7"/>
    <p:sldId id="261" r:id="rId8"/>
    <p:sldId id="263" r:id="rId9"/>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5" autoAdjust="0"/>
    <p:restoredTop sz="94638" autoAdjust="0"/>
  </p:normalViewPr>
  <p:slideViewPr>
    <p:cSldViewPr snapToGrid="0" snapToObjects="1">
      <p:cViewPr>
        <p:scale>
          <a:sx n="73" d="100"/>
          <a:sy n="73" d="100"/>
        </p:scale>
        <p:origin x="-171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C62EB6-130D-DF40-B929-7BA280BC9644}" type="datetimeFigureOut">
              <a:rPr lang="it-IT" smtClean="0"/>
              <a:pPr/>
              <a:t>06/05/2014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24A1D1-08BD-6541-8642-E6A45871AC98}" type="slidenum">
              <a:rPr lang="it-IT" smtClean="0"/>
              <a:pPr/>
              <a:t>‹N›</a:t>
            </a:fld>
            <a:endParaRPr lang="it-IT"/>
          </a:p>
        </p:txBody>
      </p:sp>
    </p:spTree>
    <p:extLst>
      <p:ext uri="{BB962C8B-B14F-4D97-AF65-F5344CB8AC3E}">
        <p14:creationId xmlns:p14="http://schemas.microsoft.com/office/powerpoint/2010/main" val="40568181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5C24A1D1-08BD-6541-8642-E6A45871AC98}"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it-IT" smtClean="0"/>
              <a:t>Fare clic per modificare stile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a:p>
        </p:txBody>
      </p:sp>
      <p:sp>
        <p:nvSpPr>
          <p:cNvPr id="4" name="Date Placeholder 3"/>
          <p:cNvSpPr>
            <a:spLocks noGrp="1"/>
          </p:cNvSpPr>
          <p:nvPr>
            <p:ph type="dt" sz="half" idx="10"/>
          </p:nvPr>
        </p:nvSpPr>
        <p:spPr/>
        <p:txBody>
          <a:bodyPr/>
          <a:lstStyle/>
          <a:p>
            <a:fld id="{9D21D778-B565-4D7E-94D7-64010A445B68}" type="datetimeFigureOut">
              <a:rPr lang="en-US" smtClean="0"/>
              <a:pPr/>
              <a:t>5/6/2014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DB6EF64-FB19-411E-965E-9F52AA474456}" type="slidenum">
              <a:rPr lang="it-IT" smtClean="0"/>
              <a:pPr/>
              <a:t>‹N›</a:t>
            </a:fld>
            <a:endParaRPr lang="it-IT"/>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it-IT" smtClean="0"/>
              <a:t>Fare clic per modificare stile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it-IT" smtClean="0"/>
              <a:t>Fare clic per modificare gli stili del testo dello schema</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7EDD144E-D5DF-4B45-A432-85A551199DEA}" type="datetimeFigureOut">
              <a:rPr lang="it-IT" smtClean="0"/>
              <a:pPr/>
              <a:t>06/05/2014</a:t>
            </a:fld>
            <a:endParaRPr lang="it-IT"/>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it-IT"/>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6575AEED-0C77-D144-9A0D-A88E9B73B23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sopra didascalia">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it-IT" smtClean="0"/>
              <a:t>Fare clic per modificare stile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75AEED-0C77-D144-9A0D-A88E9B73B23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Formula di chiusura">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7EDD144E-D5DF-4B45-A432-85A551199DEA}" type="datetimeFigureOut">
              <a:rPr lang="it-IT" smtClean="0"/>
              <a:pPr/>
              <a:t>06/05/2014</a:t>
            </a:fld>
            <a:endParaRPr lang="it-IT"/>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it-IT"/>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6575AEED-0C77-D144-9A0D-A88E9B73B23A}"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it-IT" smtClean="0"/>
              <a:t>Fare clic per modificare stile</a:t>
            </a:r>
            <a:endParaRPr/>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Date Placeholder 3"/>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75AEED-0C77-D144-9A0D-A88E9B73B23A}" type="slidenum">
              <a:rPr lang="it-IT" smtClean="0"/>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it-IT" smtClean="0"/>
              <a:t>Fare clic per modificare stile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7EDD144E-D5DF-4B45-A432-85A551199DEA}" type="datetimeFigureOut">
              <a:rPr lang="it-IT" smtClean="0"/>
              <a:pPr/>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75AEED-0C77-D144-9A0D-A88E9B73B23A}" type="slidenum">
              <a:rPr lang="it-IT" smtClean="0"/>
              <a:pPr/>
              <a:t>‹N›</a:t>
            </a:fld>
            <a:endParaRPr lang="it-IT"/>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it-IT" smtClean="0"/>
              <a:t>Fare clic per modificare stile</a:t>
            </a:r>
            <a:endParaRPr/>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Date Placeholder 3"/>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75AEED-0C77-D144-9A0D-A88E9B73B23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a titolo con immagin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it-IT" smtClean="0"/>
              <a:t>Fare clic per modificare stile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a:p>
        </p:txBody>
      </p:sp>
      <p:sp>
        <p:nvSpPr>
          <p:cNvPr id="4" name="Date Placeholder 3"/>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6575AEED-0C77-D144-9A0D-A88E9B73B23A}" type="slidenum">
              <a:rPr lang="it-IT" smtClean="0"/>
              <a:pPr/>
              <a:t>‹N›</a:t>
            </a:fld>
            <a:endParaRPr lang="it-IT"/>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it-IT" smtClean="0"/>
              <a:t>Fare clic sull'icona per inserire un'immagine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it-IT" smtClean="0"/>
              <a:t>Fare clic per modificare stile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4A9E7B99-7C3F-4BC3-B7B8-7E1F8C620B24}" type="datetime1">
              <a:rPr lang="it-IT" smtClean="0"/>
              <a:pPr/>
              <a:t>06/05/2014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AF02B71-8991-4516-A01E-F1A9ACD28BD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it-IT" smtClean="0"/>
              <a:t>Fare clic per modificare stile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5" name="Date Placeholder 4"/>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6575AEED-0C77-D144-9A0D-A88E9B73B23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it-IT" smtClean="0"/>
              <a:t>Fare clic per modificare stile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7" name="Date Placeholder 6"/>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6575AEED-0C77-D144-9A0D-A88E9B73B23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it-IT" smtClean="0"/>
              <a:t>Fare clic per modificare stile</a:t>
            </a:r>
            <a:endParaRPr/>
          </a:p>
        </p:txBody>
      </p:sp>
      <p:sp>
        <p:nvSpPr>
          <p:cNvPr id="3" name="Date Placeholder 2"/>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6575AEED-0C77-D144-9A0D-A88E9B73B23A}" type="slidenum">
              <a:rPr lang="it-IT" smtClean="0"/>
              <a:pPr/>
              <a:t>‹N›</a:t>
            </a:fld>
            <a:endParaRPr lang="it-IT"/>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7EDD144E-D5DF-4B45-A432-85A551199DEA}" type="datetimeFigureOut">
              <a:rPr lang="it-IT" smtClean="0"/>
              <a:pPr/>
              <a:t>06/05/2014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6575AEED-0C77-D144-9A0D-A88E9B73B23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it-IT" smtClean="0"/>
              <a:t>Fare clic per modificare stile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7EDD144E-D5DF-4B45-A432-85A551199DEA}" type="datetimeFigureOut">
              <a:rPr lang="it-IT" smtClean="0"/>
              <a:pPr/>
              <a:t>06/05/2014</a:t>
            </a:fld>
            <a:endParaRPr lang="it-IT"/>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it-IT"/>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6575AEED-0C77-D144-9A0D-A88E9B73B23A}" type="slidenum">
              <a:rPr lang="it-IT" smtClean="0"/>
              <a:pPr/>
              <a:t>‹N›</a:t>
            </a:fld>
            <a:endParaRPr lang="it-IT"/>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it-IT" smtClean="0"/>
              <a:t>Fare clic per modificare stile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7EDD144E-D5DF-4B45-A432-85A551199DEA}" type="datetimeFigureOut">
              <a:rPr lang="it-IT" smtClean="0"/>
              <a:pPr/>
              <a:t>06/05/2014</a:t>
            </a:fld>
            <a:endParaRPr lang="it-IT"/>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it-IT"/>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6575AEED-0C77-D144-9A0D-A88E9B73B23A}" type="slidenum">
              <a:rPr lang="it-IT" smtClean="0"/>
              <a:pPr/>
              <a:t>‹N›</a:t>
            </a:fld>
            <a:endParaRPr lang="it-IT"/>
          </a:p>
        </p:txBody>
      </p:sp>
    </p:spTree>
  </p:cSld>
  <p:clrMap bg1="dk1" tx1="lt1" bg2="dk2" tx2="lt2" accent1="accent1" accent2="accent2" accent3="accent3" accent4="accent4" accent5="accent5" accent6="accent6" hlink="hlink" folHlink="folHlink"/>
  <p:sldLayoutIdLst>
    <p:sldLayoutId id="2147484469" r:id="rId1"/>
    <p:sldLayoutId id="2147484470" r:id="rId2"/>
    <p:sldLayoutId id="2147484471" r:id="rId3"/>
    <p:sldLayoutId id="2147484472" r:id="rId4"/>
    <p:sldLayoutId id="2147484473" r:id="rId5"/>
    <p:sldLayoutId id="2147484474" r:id="rId6"/>
    <p:sldLayoutId id="2147484475" r:id="rId7"/>
    <p:sldLayoutId id="2147484476" r:id="rId8"/>
    <p:sldLayoutId id="2147484477" r:id="rId9"/>
    <p:sldLayoutId id="2147484478" r:id="rId10"/>
    <p:sldLayoutId id="2147484479" r:id="rId11"/>
    <p:sldLayoutId id="2147484480" r:id="rId12"/>
    <p:sldLayoutId id="2147484481" r:id="rId13"/>
    <p:sldLayoutId id="2147484482"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7"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hyperlink" Target="http://www.santiquattrocoronat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486137"/>
            <a:ext cx="7772400" cy="1478253"/>
          </a:xfrm>
        </p:spPr>
        <p:txBody>
          <a:bodyPr/>
          <a:lstStyle/>
          <a:p>
            <a:r>
              <a:rPr lang="it-IT" dirty="0" smtClean="0"/>
              <a:t>BASILICA DEI </a:t>
            </a:r>
            <a:br>
              <a:rPr lang="it-IT" dirty="0" smtClean="0"/>
            </a:br>
            <a:r>
              <a:rPr lang="it-IT" dirty="0" smtClean="0"/>
              <a:t>SS. quattro coronati</a:t>
            </a:r>
            <a:endParaRPr lang="it-IT" dirty="0"/>
          </a:p>
        </p:txBody>
      </p:sp>
      <p:sp>
        <p:nvSpPr>
          <p:cNvPr id="3" name="Sottotitolo 2"/>
          <p:cNvSpPr>
            <a:spLocks noGrp="1"/>
          </p:cNvSpPr>
          <p:nvPr>
            <p:ph type="subTitle" idx="1"/>
          </p:nvPr>
        </p:nvSpPr>
        <p:spPr>
          <a:xfrm>
            <a:off x="685801" y="3478306"/>
            <a:ext cx="7677150" cy="3189460"/>
          </a:xfrm>
        </p:spPr>
        <p:txBody>
          <a:bodyPr>
            <a:normAutofit/>
          </a:bodyPr>
          <a:lstStyle/>
          <a:p>
            <a:r>
              <a:rPr lang="it-IT" dirty="0" smtClean="0">
                <a:solidFill>
                  <a:schemeClr val="tx1"/>
                </a:solidFill>
              </a:rPr>
              <a:t>GABRIEL DELL’ISOLA </a:t>
            </a:r>
          </a:p>
          <a:p>
            <a:r>
              <a:rPr lang="it-IT" dirty="0" smtClean="0">
                <a:solidFill>
                  <a:schemeClr val="tx1"/>
                </a:solidFill>
              </a:rPr>
              <a:t>1° I</a:t>
            </a:r>
          </a:p>
          <a:p>
            <a:r>
              <a:rPr lang="it-IT" dirty="0" smtClean="0">
                <a:solidFill>
                  <a:schemeClr val="tx1"/>
                </a:solidFill>
              </a:rPr>
              <a:t>29/04/2014</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CrisscrossEtching trans="86000"/>
                    </a14:imgEffect>
                  </a14:imgLayer>
                </a14:imgProps>
              </a:ext>
            </a:extLst>
          </a:blip>
          <a:stretch>
            <a:fillRect/>
          </a:stretch>
        </p:blipFill>
        <p:spPr>
          <a:xfrm>
            <a:off x="2054711" y="4831698"/>
            <a:ext cx="4413355" cy="1378010"/>
          </a:xfrm>
          <a:prstGeom prst="rect">
            <a:avLst/>
          </a:prstGeom>
          <a:ln>
            <a:noFill/>
          </a:ln>
          <a:effectLst>
            <a:outerShdw blurRad="292100" dist="419100" dir="2700000" sx="111000" sy="111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98500" y="486137"/>
            <a:ext cx="7772400" cy="1112375"/>
          </a:xfrm>
        </p:spPr>
        <p:txBody>
          <a:bodyPr/>
          <a:lstStyle/>
          <a:p>
            <a:r>
              <a:rPr lang="it-IT" dirty="0" smtClean="0"/>
              <a:t>Posizione della chiesa SULLA MAPPA DI ROMA</a:t>
            </a:r>
            <a:endParaRPr lang="it-IT" dirty="0"/>
          </a:p>
        </p:txBody>
      </p:sp>
      <p:pic>
        <p:nvPicPr>
          <p:cNvPr id="5" name="Picture 4" descr="laymap.gif"/>
          <p:cNvPicPr>
            <a:picLocks noChangeAspect="1"/>
          </p:cNvPicPr>
          <p:nvPr/>
        </p:nvPicPr>
        <p:blipFill>
          <a:blip r:embed="rId2">
            <a:alphaModFix amt="87000"/>
            <a:extLst>
              <a:ext uri="{28A0092B-C50C-407E-A947-70E740481C1C}">
                <a14:useLocalDpi xmlns:a14="http://schemas.microsoft.com/office/drawing/2010/main"/>
              </a:ext>
            </a:extLst>
          </a:blip>
          <a:stretch>
            <a:fillRect/>
          </a:stretch>
        </p:blipFill>
        <p:spPr>
          <a:xfrm>
            <a:off x="685800" y="2271986"/>
            <a:ext cx="7800972" cy="4303985"/>
          </a:xfrm>
          <a:prstGeom prst="rect">
            <a:avLst/>
          </a:prstGeom>
          <a:ln>
            <a:noFill/>
          </a:ln>
          <a:effectLst>
            <a:glow rad="101600">
              <a:schemeClr val="accent2">
                <a:satMod val="175000"/>
                <a:alpha val="40000"/>
              </a:schemeClr>
            </a:glow>
            <a:outerShdw blurRad="292100" dist="165100" dir="2700000" sx="104000" sy="104000" algn="tl" rotWithShape="0">
              <a:srgbClr val="333333">
                <a:alpha val="70000"/>
              </a:srgbClr>
            </a:outerShdw>
          </a:effectLst>
        </p:spPr>
      </p:pic>
      <p:sp>
        <p:nvSpPr>
          <p:cNvPr id="6" name="Down Arrow 5"/>
          <p:cNvSpPr/>
          <p:nvPr/>
        </p:nvSpPr>
        <p:spPr>
          <a:xfrm>
            <a:off x="5168900" y="3848100"/>
            <a:ext cx="355600" cy="4572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28600"/>
            <a:ext cx="7772400" cy="973790"/>
          </a:xfrm>
        </p:spPr>
        <p:txBody>
          <a:bodyPr/>
          <a:lstStyle/>
          <a:p>
            <a:r>
              <a:rPr lang="it-IT" dirty="0" smtClean="0"/>
              <a:t>Cenni storici</a:t>
            </a:r>
            <a:endParaRPr lang="it-IT" dirty="0"/>
          </a:p>
        </p:txBody>
      </p:sp>
      <p:sp>
        <p:nvSpPr>
          <p:cNvPr id="3" name="Sottotitolo 2"/>
          <p:cNvSpPr>
            <a:spLocks noGrp="1"/>
          </p:cNvSpPr>
          <p:nvPr>
            <p:ph type="subTitle" idx="1"/>
          </p:nvPr>
        </p:nvSpPr>
        <p:spPr>
          <a:xfrm>
            <a:off x="508001" y="1392890"/>
            <a:ext cx="8356599" cy="5338110"/>
          </a:xfrm>
        </p:spPr>
        <p:txBody>
          <a:bodyPr>
            <a:normAutofit/>
          </a:bodyPr>
          <a:lstStyle/>
          <a:p>
            <a:pPr>
              <a:spcAft>
                <a:spcPts val="600"/>
              </a:spcAft>
            </a:pPr>
            <a:r>
              <a:rPr lang="it-IT" dirty="0" smtClean="0">
                <a:solidFill>
                  <a:schemeClr val="tx1"/>
                </a:solidFill>
                <a:latin typeface="Lucida Sans"/>
                <a:cs typeface="Lucida Sans"/>
              </a:rPr>
              <a:t>IL COMPLESSO SORGE SU UN’ALTURA CHE ANTICAMENTE VENIVA CHIAMATA “PICCOLO CELIO”. IL COMPLESSO DEI SANTISSIMI QUATTRO CORONATI FU EDIFICATO SU RESTI ARCHEOLOGICI STRATIFICATI ANCHE PER PARECCHI METRI DI ALTEZZA ALCUNI DI TALI RESTI SI POSSONO VEDERE NEI SOTTERRANEI. E’ QUASI CERTO CHE L’APPELLATIVO CORONATI SI RIFERISCA ALLA CORONA DEL MARTIRIO ALLA QUALE FANNO CAPO DUE GRUPPI DI MARTIRI, UNO STRANIERO E UNO ROMANO. </a:t>
            </a:r>
          </a:p>
          <a:p>
            <a:pPr>
              <a:spcAft>
                <a:spcPts val="600"/>
              </a:spcAft>
            </a:pPr>
            <a:r>
              <a:rPr lang="it-IT" dirty="0" smtClean="0">
                <a:solidFill>
                  <a:schemeClr val="tx1"/>
                </a:solidFill>
                <a:latin typeface="Lucida Sans"/>
                <a:cs typeface="Lucida Sans"/>
              </a:rPr>
              <a:t>IL PRIMO COSTITUITO NON DA QUATTRO MA DA CINQUE SANTI: CLAUDIO,CASTORIO, SEMPRONIANO,NICOSTRATO E SIMPLICIO TUTTI SCALPELLINI CHE LAVORAVANO PER L’IMPERATORE DIOCLEZIANO NELLE CAVE DELLA PANNONIA(TERRITORI DELLA EX YUGOSLAVIA).</a:t>
            </a:r>
          </a:p>
          <a:p>
            <a:pPr>
              <a:spcAft>
                <a:spcPts val="600"/>
              </a:spcAft>
            </a:pPr>
            <a:r>
              <a:rPr lang="it-IT" dirty="0" smtClean="0">
                <a:solidFill>
                  <a:schemeClr val="tx1"/>
                </a:solidFill>
                <a:latin typeface="Lucida Sans"/>
                <a:cs typeface="Lucida Sans"/>
              </a:rPr>
              <a:t>IL SECONDO GRUPPO DA QUATTRO SOLDATI ROMANI: SEVERO SEVERIANO CARPOFORO E VITTORIANO.</a:t>
            </a:r>
          </a:p>
          <a:p>
            <a:endParaRPr lang="it-IT" dirty="0" smtClean="0">
              <a:solidFill>
                <a:srgbClr val="E5E5D3"/>
              </a:solidFill>
            </a:endParaRPr>
          </a:p>
        </p:txBody>
      </p:sp>
    </p:spTree>
    <p:extLst>
      <p:ext uri="{BB962C8B-B14F-4D97-AF65-F5344CB8AC3E}">
        <p14:creationId xmlns:p14="http://schemas.microsoft.com/office/powerpoint/2010/main" val="2180452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486137"/>
            <a:ext cx="7772400" cy="1478253"/>
          </a:xfrm>
        </p:spPr>
        <p:txBody>
          <a:bodyPr/>
          <a:lstStyle/>
          <a:p>
            <a:r>
              <a:rPr lang="it-IT" dirty="0" smtClean="0"/>
              <a:t>CRONOLOGIA </a:t>
            </a:r>
            <a:r>
              <a:rPr lang="it-IT" dirty="0" err="1" smtClean="0"/>
              <a:t>storicA</a:t>
            </a:r>
            <a:endParaRPr lang="it-IT" dirty="0"/>
          </a:p>
        </p:txBody>
      </p:sp>
      <p:sp>
        <p:nvSpPr>
          <p:cNvPr id="7" name="CasellaDiTesto 6"/>
          <p:cNvSpPr txBox="1"/>
          <p:nvPr/>
        </p:nvSpPr>
        <p:spPr>
          <a:xfrm>
            <a:off x="7258272" y="1434281"/>
            <a:ext cx="184666" cy="369332"/>
          </a:xfrm>
          <a:prstGeom prst="rect">
            <a:avLst/>
          </a:prstGeom>
          <a:noFill/>
        </p:spPr>
        <p:txBody>
          <a:bodyPr wrap="none" rtlCol="0">
            <a:spAutoFit/>
          </a:bodyPr>
          <a:lstStyle/>
          <a:p>
            <a:endParaRPr lang="it-IT" dirty="0"/>
          </a:p>
        </p:txBody>
      </p:sp>
      <p:sp>
        <p:nvSpPr>
          <p:cNvPr id="5" name="TextBox 4"/>
          <p:cNvSpPr txBox="1"/>
          <p:nvPr/>
        </p:nvSpPr>
        <p:spPr>
          <a:xfrm>
            <a:off x="114300" y="2146300"/>
            <a:ext cx="8813800" cy="4401205"/>
          </a:xfrm>
          <a:prstGeom prst="rect">
            <a:avLst/>
          </a:prstGeom>
          <a:noFill/>
        </p:spPr>
        <p:txBody>
          <a:bodyPr wrap="square" rtlCol="0">
            <a:spAutoFit/>
          </a:bodyPr>
          <a:lstStyle/>
          <a:p>
            <a:pPr marL="285750" indent="-285750">
              <a:spcAft>
                <a:spcPts val="600"/>
              </a:spcAft>
              <a:buFont typeface="Wingdings" charset="2"/>
              <a:buChar char="ü"/>
            </a:pPr>
            <a:r>
              <a:rPr lang="it-IT" sz="1600" dirty="0">
                <a:latin typeface="Lucida Sans"/>
                <a:cs typeface="Lucida Sans"/>
              </a:rPr>
              <a:t>SECOLO IV: PAPA MELCHIADE (311-314) AVREBBE COSTRUITO LA CHIESA IN ONORE DEI MARTIRI.</a:t>
            </a:r>
          </a:p>
          <a:p>
            <a:pPr marL="285750" indent="-285750">
              <a:spcAft>
                <a:spcPts val="600"/>
              </a:spcAft>
              <a:buFont typeface="Wingdings" charset="2"/>
              <a:buChar char="ü"/>
            </a:pPr>
            <a:r>
              <a:rPr lang="it-IT" sz="1600" dirty="0">
                <a:latin typeface="Lucida Sans"/>
                <a:cs typeface="Lucida Sans"/>
              </a:rPr>
              <a:t>SECOLO VII</a:t>
            </a:r>
            <a:r>
              <a:rPr lang="it-IT" sz="1600" dirty="0" smtClean="0">
                <a:latin typeface="Lucida Sans"/>
                <a:cs typeface="Lucida Sans"/>
              </a:rPr>
              <a:t>: PAPA </a:t>
            </a:r>
            <a:r>
              <a:rPr lang="it-IT" sz="1600" dirty="0">
                <a:latin typeface="Lucida Sans"/>
                <a:cs typeface="Lucida Sans"/>
              </a:rPr>
              <a:t>ONORIO I (625- 638</a:t>
            </a:r>
            <a:r>
              <a:rPr lang="it-IT" sz="1600" dirty="0" smtClean="0">
                <a:latin typeface="Lucida Sans"/>
                <a:cs typeface="Lucida Sans"/>
              </a:rPr>
              <a:t>) RICOSTRUISCE </a:t>
            </a:r>
            <a:r>
              <a:rPr lang="it-IT" sz="1600" dirty="0">
                <a:latin typeface="Lucida Sans"/>
                <a:cs typeface="Lucida Sans"/>
              </a:rPr>
              <a:t>ED AMPLIA LA BASILICA.</a:t>
            </a:r>
          </a:p>
          <a:p>
            <a:pPr marL="285750" indent="-285750">
              <a:spcAft>
                <a:spcPts val="600"/>
              </a:spcAft>
              <a:buFont typeface="Wingdings" charset="2"/>
              <a:buChar char="ü"/>
            </a:pPr>
            <a:r>
              <a:rPr lang="it-IT" sz="1600" dirty="0">
                <a:latin typeface="Lucida Sans"/>
                <a:cs typeface="Lucida Sans"/>
              </a:rPr>
              <a:t>SECOLO IX</a:t>
            </a:r>
            <a:r>
              <a:rPr lang="it-IT" sz="1600" dirty="0" smtClean="0">
                <a:latin typeface="Lucida Sans"/>
                <a:cs typeface="Lucida Sans"/>
              </a:rPr>
              <a:t>: RADICALE </a:t>
            </a:r>
            <a:r>
              <a:rPr lang="it-IT" sz="1600" dirty="0">
                <a:latin typeface="Lucida Sans"/>
                <a:cs typeface="Lucida Sans"/>
              </a:rPr>
              <a:t>RIFACIMENTO AD OPERA DI LEONE IV (847-855 )      </a:t>
            </a:r>
          </a:p>
          <a:p>
            <a:pPr marL="285750" indent="-285750">
              <a:spcAft>
                <a:spcPts val="600"/>
              </a:spcAft>
              <a:buFont typeface="Wingdings" charset="2"/>
              <a:buChar char="ü"/>
            </a:pPr>
            <a:r>
              <a:rPr lang="it-IT" sz="1600" dirty="0">
                <a:latin typeface="Lucida Sans"/>
                <a:cs typeface="Lucida Sans"/>
              </a:rPr>
              <a:t>1084: LA BASILICA VIENE PARZIALMENTE DISTRUTTA DALL’INCENDIO DEI NORMANNI DI ROBERTO IL GUISCARDO.</a:t>
            </a:r>
          </a:p>
          <a:p>
            <a:pPr marL="285750" indent="-285750">
              <a:spcAft>
                <a:spcPts val="600"/>
              </a:spcAft>
              <a:buFont typeface="Wingdings" charset="2"/>
              <a:buChar char="ü"/>
            </a:pPr>
            <a:r>
              <a:rPr lang="it-IT" sz="1600" dirty="0">
                <a:latin typeface="Lucida Sans"/>
                <a:cs typeface="Lucida Sans"/>
              </a:rPr>
              <a:t>1110: PAPA PASQUALE II (1099-1118</a:t>
            </a:r>
            <a:r>
              <a:rPr lang="it-IT" sz="1600" dirty="0" smtClean="0">
                <a:latin typeface="Lucida Sans"/>
                <a:cs typeface="Lucida Sans"/>
              </a:rPr>
              <a:t>) CONSACRA </a:t>
            </a:r>
            <a:r>
              <a:rPr lang="it-IT" sz="1600" dirty="0">
                <a:latin typeface="Lucida Sans"/>
                <a:cs typeface="Lucida Sans"/>
              </a:rPr>
              <a:t>LA CHIESA RICOSTRUITA IN PORZIONI MINORI: LA PARTE ANTERIORE E’ TRASFORMATA IN CORTILE, LA NAVATA CENTRALE E’ SPARTITA IN TRE NAVATE, SOLO L’ABSIDE CONSERVA LE MISURE PRIMITIVE</a:t>
            </a:r>
          </a:p>
          <a:p>
            <a:pPr marL="285750" indent="-285750">
              <a:spcAft>
                <a:spcPts val="600"/>
              </a:spcAft>
              <a:buFont typeface="Wingdings" charset="2"/>
              <a:buChar char="ü"/>
            </a:pPr>
            <a:r>
              <a:rPr lang="it-IT" sz="1600" dirty="0">
                <a:latin typeface="Lucida Sans"/>
                <a:cs typeface="Lucida Sans"/>
              </a:rPr>
              <a:t>1138: LA CHIESA E’ AFFIDATA AI BENEDETTINI </a:t>
            </a:r>
          </a:p>
          <a:p>
            <a:pPr marL="285750" indent="-285750">
              <a:spcAft>
                <a:spcPts val="600"/>
              </a:spcAft>
              <a:buFont typeface="Wingdings" charset="2"/>
              <a:buChar char="ü"/>
            </a:pPr>
            <a:r>
              <a:rPr lang="it-IT" sz="1600" dirty="0">
                <a:latin typeface="Lucida Sans"/>
                <a:cs typeface="Lucida Sans"/>
              </a:rPr>
              <a:t>SECOLO </a:t>
            </a:r>
            <a:r>
              <a:rPr lang="it-IT" sz="1600" dirty="0" smtClean="0">
                <a:latin typeface="Lucida Sans"/>
                <a:cs typeface="Lucida Sans"/>
              </a:rPr>
              <a:t>XIII: </a:t>
            </a:r>
            <a:r>
              <a:rPr lang="it-IT" sz="1600" dirty="0">
                <a:latin typeface="Lucida Sans"/>
                <a:cs typeface="Lucida Sans"/>
              </a:rPr>
              <a:t>LA NAVATA DI SINISTRA VIENE DISTRUTTA PER FAR POSTO AL CHIOSTRO</a:t>
            </a:r>
          </a:p>
          <a:p>
            <a:pPr marL="285750" indent="-285750">
              <a:spcAft>
                <a:spcPts val="600"/>
              </a:spcAft>
              <a:buFont typeface="Wingdings" charset="2"/>
              <a:buChar char="ü"/>
            </a:pPr>
            <a:r>
              <a:rPr lang="it-IT" sz="1600" dirty="0" smtClean="0">
                <a:latin typeface="Lucida Sans"/>
                <a:cs typeface="Lucida Sans"/>
              </a:rPr>
              <a:t>1521: </a:t>
            </a:r>
            <a:r>
              <a:rPr lang="it-IT" sz="1600" dirty="0">
                <a:latin typeface="Lucida Sans"/>
                <a:cs typeface="Lucida Sans"/>
              </a:rPr>
              <a:t>LA CHIESA PASSA AI CAMALDONESI</a:t>
            </a:r>
          </a:p>
          <a:p>
            <a:pPr marL="285750" indent="-285750">
              <a:spcAft>
                <a:spcPts val="600"/>
              </a:spcAft>
              <a:buFont typeface="Wingdings" charset="2"/>
              <a:buChar char="ü"/>
            </a:pPr>
            <a:r>
              <a:rPr lang="it-IT" sz="1600" dirty="0">
                <a:latin typeface="Lucida Sans"/>
                <a:cs typeface="Lucida Sans"/>
              </a:rPr>
              <a:t>1560</a:t>
            </a:r>
            <a:r>
              <a:rPr lang="it-IT" sz="1600" dirty="0" smtClean="0">
                <a:latin typeface="Lucida Sans"/>
                <a:cs typeface="Lucida Sans"/>
              </a:rPr>
              <a:t> : LA </a:t>
            </a:r>
            <a:r>
              <a:rPr lang="it-IT" sz="1600" dirty="0">
                <a:latin typeface="Lucida Sans"/>
                <a:cs typeface="Lucida Sans"/>
              </a:rPr>
              <a:t>CHIESA PASSA </a:t>
            </a:r>
            <a:r>
              <a:rPr lang="it-IT" sz="1600" dirty="0" smtClean="0">
                <a:latin typeface="Lucida Sans"/>
                <a:cs typeface="Lucida Sans"/>
              </a:rPr>
              <a:t>ALLE MONACHE AGOSTINIANE</a:t>
            </a:r>
            <a:endParaRPr lang="it-IT" sz="1600" dirty="0">
              <a:latin typeface="Lucida Sans"/>
              <a:cs typeface="Lucida San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87px-Santi_Quattro_Pianta.jpg"/>
          <p:cNvPicPr>
            <a:picLocks noChangeAspect="1"/>
          </p:cNvPicPr>
          <p:nvPr/>
        </p:nvPicPr>
        <p:blipFill>
          <a:blip r:embed="rId2">
            <a:alphaModFix amt="85000"/>
            <a:extLst>
              <a:ext uri="{28A0092B-C50C-407E-A947-70E740481C1C}">
                <a14:useLocalDpi xmlns:a14="http://schemas.microsoft.com/office/drawing/2010/main" val="0"/>
              </a:ext>
            </a:extLst>
          </a:blip>
          <a:stretch>
            <a:fillRect/>
          </a:stretch>
        </p:blipFill>
        <p:spPr>
          <a:xfrm rot="16200000">
            <a:off x="2202098" y="770934"/>
            <a:ext cx="4680171" cy="7256080"/>
          </a:xfrm>
          <a:prstGeom prst="rect">
            <a:avLst/>
          </a:prstGeom>
          <a:ln>
            <a:noFill/>
          </a:ln>
          <a:effectLst>
            <a:outerShdw blurRad="292100" dist="139700" dir="2700000" algn="tl" rotWithShape="0">
              <a:srgbClr val="333333">
                <a:alpha val="65000"/>
              </a:srgbClr>
            </a:outerShdw>
          </a:effectLst>
        </p:spPr>
      </p:pic>
      <p:sp>
        <p:nvSpPr>
          <p:cNvPr id="2" name="Titolo 1"/>
          <p:cNvSpPr>
            <a:spLocks noGrp="1"/>
          </p:cNvSpPr>
          <p:nvPr>
            <p:ph type="ctrTitle"/>
          </p:nvPr>
        </p:nvSpPr>
        <p:spPr>
          <a:xfrm>
            <a:off x="685800" y="520700"/>
            <a:ext cx="7772400" cy="1088090"/>
          </a:xfrm>
        </p:spPr>
        <p:txBody>
          <a:bodyPr/>
          <a:lstStyle/>
          <a:p>
            <a:r>
              <a:rPr lang="it-IT" dirty="0" smtClean="0"/>
              <a:t>Piantina della chiesa</a:t>
            </a:r>
            <a:endParaRPr lang="it-IT" dirty="0"/>
          </a:p>
        </p:txBody>
      </p:sp>
      <p:sp>
        <p:nvSpPr>
          <p:cNvPr id="7" name="CasellaDiTesto 6"/>
          <p:cNvSpPr txBox="1"/>
          <p:nvPr/>
        </p:nvSpPr>
        <p:spPr>
          <a:xfrm>
            <a:off x="7258272" y="1434281"/>
            <a:ext cx="184666" cy="369332"/>
          </a:xfrm>
          <a:prstGeom prst="rect">
            <a:avLst/>
          </a:prstGeom>
          <a:noFill/>
        </p:spPr>
        <p:txBody>
          <a:bodyPr wrap="none" rtlCol="0">
            <a:spAutoFit/>
          </a:bodyPr>
          <a:lstStyle/>
          <a:p>
            <a:endParaRPr lang="it-IT" dirty="0"/>
          </a:p>
        </p:txBody>
      </p:sp>
      <p:cxnSp>
        <p:nvCxnSpPr>
          <p:cNvPr id="10" name="Straight Arrow Connector 9"/>
          <p:cNvCxnSpPr/>
          <p:nvPr/>
        </p:nvCxnSpPr>
        <p:spPr>
          <a:xfrm>
            <a:off x="1143000" y="4000500"/>
            <a:ext cx="393700" cy="939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flipH="1">
            <a:off x="1841500" y="3352800"/>
            <a:ext cx="330201" cy="15875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flipH="1">
            <a:off x="3263900" y="3022600"/>
            <a:ext cx="800100" cy="9779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flipH="1">
            <a:off x="3694805" y="3022600"/>
            <a:ext cx="369195" cy="27178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533400" y="3530600"/>
            <a:ext cx="1308100" cy="369332"/>
          </a:xfrm>
          <a:prstGeom prst="rect">
            <a:avLst/>
          </a:prstGeom>
          <a:noFill/>
        </p:spPr>
        <p:txBody>
          <a:bodyPr wrap="square" rtlCol="0">
            <a:spAutoFit/>
          </a:bodyPr>
          <a:lstStyle/>
          <a:p>
            <a:r>
              <a:rPr lang="en-US" b="1" dirty="0" err="1" smtClean="0">
                <a:solidFill>
                  <a:schemeClr val="bg2"/>
                </a:solidFill>
              </a:rPr>
              <a:t>Abside</a:t>
            </a:r>
            <a:endParaRPr lang="en-US" b="1" dirty="0">
              <a:solidFill>
                <a:schemeClr val="bg2"/>
              </a:solidFill>
            </a:endParaRPr>
          </a:p>
        </p:txBody>
      </p:sp>
      <p:sp>
        <p:nvSpPr>
          <p:cNvPr id="18" name="TextBox 17"/>
          <p:cNvSpPr txBox="1"/>
          <p:nvPr/>
        </p:nvSpPr>
        <p:spPr>
          <a:xfrm>
            <a:off x="3365500" y="2578100"/>
            <a:ext cx="1828800" cy="369332"/>
          </a:xfrm>
          <a:prstGeom prst="rect">
            <a:avLst/>
          </a:prstGeom>
          <a:noFill/>
        </p:spPr>
        <p:txBody>
          <a:bodyPr wrap="square" rtlCol="0">
            <a:spAutoFit/>
          </a:bodyPr>
          <a:lstStyle/>
          <a:p>
            <a:r>
              <a:rPr lang="en-US" b="1" dirty="0" err="1" smtClean="0">
                <a:solidFill>
                  <a:srgbClr val="333333"/>
                </a:solidFill>
              </a:rPr>
              <a:t>Navate</a:t>
            </a:r>
            <a:r>
              <a:rPr lang="en-US" b="1" dirty="0" smtClean="0">
                <a:solidFill>
                  <a:srgbClr val="333333"/>
                </a:solidFill>
              </a:rPr>
              <a:t> </a:t>
            </a:r>
            <a:r>
              <a:rPr lang="en-US" b="1" dirty="0" err="1" smtClean="0">
                <a:solidFill>
                  <a:srgbClr val="333333"/>
                </a:solidFill>
              </a:rPr>
              <a:t>Laterali</a:t>
            </a:r>
            <a:endParaRPr lang="en-US" b="1" dirty="0">
              <a:solidFill>
                <a:srgbClr val="333333"/>
              </a:solidFill>
            </a:endParaRPr>
          </a:p>
        </p:txBody>
      </p:sp>
      <p:cxnSp>
        <p:nvCxnSpPr>
          <p:cNvPr id="20" name="Straight Arrow Connector 19"/>
          <p:cNvCxnSpPr/>
          <p:nvPr/>
        </p:nvCxnSpPr>
        <p:spPr>
          <a:xfrm flipH="1">
            <a:off x="4559300" y="3136900"/>
            <a:ext cx="901700" cy="863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flipH="1">
            <a:off x="4559300" y="3136900"/>
            <a:ext cx="901700" cy="26035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3" name="TextBox 22"/>
          <p:cNvSpPr txBox="1"/>
          <p:nvPr/>
        </p:nvSpPr>
        <p:spPr>
          <a:xfrm>
            <a:off x="5346700" y="2679701"/>
            <a:ext cx="2849182" cy="646331"/>
          </a:xfrm>
          <a:prstGeom prst="rect">
            <a:avLst/>
          </a:prstGeom>
          <a:noFill/>
        </p:spPr>
        <p:txBody>
          <a:bodyPr wrap="square" rtlCol="0">
            <a:spAutoFit/>
          </a:bodyPr>
          <a:lstStyle/>
          <a:p>
            <a:pPr algn="ctr"/>
            <a:r>
              <a:rPr lang="en-US" b="1" dirty="0" err="1" smtClean="0">
                <a:solidFill>
                  <a:srgbClr val="333333"/>
                </a:solidFill>
              </a:rPr>
              <a:t>Matronei</a:t>
            </a:r>
            <a:r>
              <a:rPr lang="en-US" b="1" dirty="0" smtClean="0">
                <a:solidFill>
                  <a:srgbClr val="333333"/>
                </a:solidFill>
              </a:rPr>
              <a:t> </a:t>
            </a:r>
            <a:r>
              <a:rPr lang="en-US" b="1" dirty="0" err="1" smtClean="0">
                <a:solidFill>
                  <a:srgbClr val="333333"/>
                </a:solidFill>
              </a:rPr>
              <a:t>sopra</a:t>
            </a:r>
            <a:r>
              <a:rPr lang="en-US" b="1" dirty="0" smtClean="0">
                <a:solidFill>
                  <a:srgbClr val="333333"/>
                </a:solidFill>
              </a:rPr>
              <a:t> le </a:t>
            </a:r>
            <a:r>
              <a:rPr lang="en-US" b="1" dirty="0" err="1" smtClean="0">
                <a:solidFill>
                  <a:srgbClr val="333333"/>
                </a:solidFill>
              </a:rPr>
              <a:t>Navate</a:t>
            </a:r>
            <a:r>
              <a:rPr lang="en-US" b="1" dirty="0" smtClean="0">
                <a:solidFill>
                  <a:srgbClr val="333333"/>
                </a:solidFill>
              </a:rPr>
              <a:t> </a:t>
            </a:r>
            <a:r>
              <a:rPr lang="en-US" b="1" dirty="0" err="1" smtClean="0">
                <a:solidFill>
                  <a:srgbClr val="333333"/>
                </a:solidFill>
              </a:rPr>
              <a:t>Laterali</a:t>
            </a:r>
            <a:endParaRPr lang="en-US" b="1" dirty="0">
              <a:solidFill>
                <a:srgbClr val="333333"/>
              </a:solidFill>
            </a:endParaRPr>
          </a:p>
        </p:txBody>
      </p:sp>
      <p:sp>
        <p:nvSpPr>
          <p:cNvPr id="24" name="TextBox 23"/>
          <p:cNvSpPr txBox="1"/>
          <p:nvPr/>
        </p:nvSpPr>
        <p:spPr>
          <a:xfrm>
            <a:off x="1155700" y="2971800"/>
            <a:ext cx="2336800" cy="369332"/>
          </a:xfrm>
          <a:prstGeom prst="rect">
            <a:avLst/>
          </a:prstGeom>
          <a:noFill/>
        </p:spPr>
        <p:txBody>
          <a:bodyPr wrap="square" rtlCol="0">
            <a:spAutoFit/>
          </a:bodyPr>
          <a:lstStyle/>
          <a:p>
            <a:r>
              <a:rPr lang="en-US" b="1" dirty="0" err="1" smtClean="0">
                <a:solidFill>
                  <a:srgbClr val="333333"/>
                </a:solidFill>
              </a:rPr>
              <a:t>Presbiterio</a:t>
            </a:r>
            <a:r>
              <a:rPr lang="en-US" b="1" dirty="0" smtClean="0">
                <a:solidFill>
                  <a:srgbClr val="333333"/>
                </a:solidFill>
              </a:rPr>
              <a:t> e </a:t>
            </a:r>
            <a:r>
              <a:rPr lang="en-US" b="1" dirty="0" err="1" smtClean="0">
                <a:solidFill>
                  <a:srgbClr val="333333"/>
                </a:solidFill>
              </a:rPr>
              <a:t>Altare</a:t>
            </a:r>
            <a:endParaRPr lang="en-US" b="1" dirty="0">
              <a:solidFill>
                <a:srgbClr val="333333"/>
              </a:solidFill>
            </a:endParaRPr>
          </a:p>
        </p:txBody>
      </p:sp>
      <p:sp>
        <p:nvSpPr>
          <p:cNvPr id="9" name="TextBox 8"/>
          <p:cNvSpPr txBox="1"/>
          <p:nvPr/>
        </p:nvSpPr>
        <p:spPr>
          <a:xfrm>
            <a:off x="2017753" y="4717841"/>
            <a:ext cx="2230433" cy="369332"/>
          </a:xfrm>
          <a:prstGeom prst="rect">
            <a:avLst/>
          </a:prstGeom>
          <a:noFill/>
        </p:spPr>
        <p:txBody>
          <a:bodyPr wrap="square" rtlCol="0">
            <a:spAutoFit/>
          </a:bodyPr>
          <a:lstStyle/>
          <a:p>
            <a:r>
              <a:rPr lang="en-US" b="1" dirty="0" err="1" smtClean="0">
                <a:solidFill>
                  <a:srgbClr val="333333"/>
                </a:solidFill>
              </a:rPr>
              <a:t>Navata</a:t>
            </a:r>
            <a:r>
              <a:rPr lang="en-US" b="1" dirty="0" smtClean="0">
                <a:solidFill>
                  <a:srgbClr val="333333"/>
                </a:solidFill>
              </a:rPr>
              <a:t> </a:t>
            </a:r>
            <a:r>
              <a:rPr lang="en-US" b="1" dirty="0" err="1" smtClean="0">
                <a:solidFill>
                  <a:srgbClr val="333333"/>
                </a:solidFill>
              </a:rPr>
              <a:t>Centrale</a:t>
            </a:r>
            <a:endParaRPr lang="en-US" b="1" dirty="0">
              <a:solidFill>
                <a:srgbClr val="333333"/>
              </a:solidFill>
            </a:endParaRPr>
          </a:p>
        </p:txBody>
      </p:sp>
      <p:cxnSp>
        <p:nvCxnSpPr>
          <p:cNvPr id="25" name="Straight Arrow Connector 24"/>
          <p:cNvCxnSpPr/>
          <p:nvPr/>
        </p:nvCxnSpPr>
        <p:spPr>
          <a:xfrm flipH="1" flipV="1">
            <a:off x="1841500" y="5092700"/>
            <a:ext cx="493411" cy="9216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7" name="TextBox 26"/>
          <p:cNvSpPr txBox="1"/>
          <p:nvPr/>
        </p:nvSpPr>
        <p:spPr>
          <a:xfrm>
            <a:off x="921408" y="6001919"/>
            <a:ext cx="2217982" cy="369332"/>
          </a:xfrm>
          <a:prstGeom prst="rect">
            <a:avLst/>
          </a:prstGeom>
          <a:noFill/>
        </p:spPr>
        <p:txBody>
          <a:bodyPr wrap="square" rtlCol="0">
            <a:spAutoFit/>
          </a:bodyPr>
          <a:lstStyle/>
          <a:p>
            <a:r>
              <a:rPr lang="en-US" b="1" dirty="0" err="1" smtClean="0">
                <a:solidFill>
                  <a:srgbClr val="333333"/>
                </a:solidFill>
              </a:rPr>
              <a:t>Cripta</a:t>
            </a:r>
            <a:r>
              <a:rPr lang="en-US" b="1" dirty="0" smtClean="0">
                <a:solidFill>
                  <a:srgbClr val="333333"/>
                </a:solidFill>
              </a:rPr>
              <a:t> </a:t>
            </a:r>
            <a:r>
              <a:rPr lang="en-US" b="1" dirty="0" err="1" smtClean="0">
                <a:solidFill>
                  <a:srgbClr val="333333"/>
                </a:solidFill>
              </a:rPr>
              <a:t>Sotterranea</a:t>
            </a:r>
            <a:endParaRPr lang="en-US" b="1" dirty="0">
              <a:solidFill>
                <a:srgbClr val="333333"/>
              </a:solidFill>
            </a:endParaRPr>
          </a:p>
        </p:txBody>
      </p:sp>
    </p:spTree>
    <p:extLst>
      <p:ext uri="{BB962C8B-B14F-4D97-AF65-F5344CB8AC3E}">
        <p14:creationId xmlns:p14="http://schemas.microsoft.com/office/powerpoint/2010/main" val="4156664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486137"/>
            <a:ext cx="7772400" cy="1478253"/>
          </a:xfrm>
        </p:spPr>
        <p:txBody>
          <a:bodyPr/>
          <a:lstStyle/>
          <a:p>
            <a:r>
              <a:rPr lang="it-IT" dirty="0" smtClean="0"/>
              <a:t>Momenti Fotografici</a:t>
            </a:r>
            <a:endParaRPr lang="it-IT" dirty="0"/>
          </a:p>
        </p:txBody>
      </p:sp>
      <p:sp>
        <p:nvSpPr>
          <p:cNvPr id="7" name="CasellaDiTesto 6"/>
          <p:cNvSpPr txBox="1"/>
          <p:nvPr/>
        </p:nvSpPr>
        <p:spPr>
          <a:xfrm>
            <a:off x="7258272" y="1434281"/>
            <a:ext cx="184666" cy="369332"/>
          </a:xfrm>
          <a:prstGeom prst="rect">
            <a:avLst/>
          </a:prstGeom>
          <a:noFill/>
        </p:spPr>
        <p:txBody>
          <a:bodyPr wrap="none" rtlCol="0">
            <a:spAutoFit/>
          </a:bodyPr>
          <a:lstStyle/>
          <a:p>
            <a:endParaRPr lang="it-IT" dirty="0"/>
          </a:p>
        </p:txBody>
      </p:sp>
      <p:pic>
        <p:nvPicPr>
          <p:cNvPr id="5" name="Picture 4" descr="20140429_171119_resize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1867" y="2717800"/>
            <a:ext cx="3153833" cy="1892300"/>
          </a:xfrm>
          <a:prstGeom prst="rect">
            <a:avLst/>
          </a:prstGeom>
          <a:ln>
            <a:noFill/>
          </a:ln>
          <a:effectLst>
            <a:outerShdw blurRad="292100" dist="139700" dir="2700000" algn="tl" rotWithShape="0">
              <a:srgbClr val="333333">
                <a:alpha val="65000"/>
              </a:srgbClr>
            </a:outerShdw>
          </a:effectLst>
        </p:spPr>
      </p:pic>
      <p:pic>
        <p:nvPicPr>
          <p:cNvPr id="6" name="Picture 5" descr="20140429_170950_resize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61776">
            <a:off x="644008" y="2521341"/>
            <a:ext cx="3191400" cy="1795163"/>
          </a:xfrm>
          <a:prstGeom prst="rect">
            <a:avLst/>
          </a:prstGeom>
          <a:ln>
            <a:noFill/>
          </a:ln>
          <a:effectLst>
            <a:outerShdw blurRad="292100" dist="139700" dir="2700000" algn="tl" rotWithShape="0">
              <a:srgbClr val="333333">
                <a:alpha val="65000"/>
              </a:srgbClr>
            </a:outerShdw>
          </a:effectLst>
        </p:spPr>
      </p:pic>
      <p:pic>
        <p:nvPicPr>
          <p:cNvPr id="8" name="Picture 7" descr="20140429_172542_resize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23801">
            <a:off x="5602060" y="2473225"/>
            <a:ext cx="3324268" cy="1994560"/>
          </a:xfrm>
          <a:prstGeom prst="rect">
            <a:avLst/>
          </a:prstGeom>
          <a:ln>
            <a:noFill/>
          </a:ln>
          <a:effectLst>
            <a:outerShdw blurRad="292100" dist="139700" dir="2700000" algn="tl" rotWithShape="0">
              <a:srgbClr val="333333">
                <a:alpha val="65000"/>
              </a:srgbClr>
            </a:outerShdw>
          </a:effectLst>
        </p:spPr>
      </p:pic>
      <p:pic>
        <p:nvPicPr>
          <p:cNvPr id="9" name="Picture 8" descr="20140429_175029_resize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0200" y="4386580"/>
            <a:ext cx="3526366" cy="2115820"/>
          </a:xfrm>
          <a:prstGeom prst="rect">
            <a:avLst/>
          </a:prstGeom>
          <a:ln>
            <a:noFill/>
          </a:ln>
          <a:effectLst>
            <a:outerShdw blurRad="292100" dist="139700" dir="2700000" algn="tl" rotWithShape="0">
              <a:srgbClr val="333333">
                <a:alpha val="65000"/>
              </a:srgbClr>
            </a:outerShdw>
          </a:effectLst>
        </p:spPr>
      </p:pic>
      <p:pic>
        <p:nvPicPr>
          <p:cNvPr id="10" name="Picture 9" descr="20140429_171506_resized.jpg"/>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984301" y="4495800"/>
            <a:ext cx="3568700" cy="2141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08641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486137"/>
            <a:ext cx="7772400" cy="1478253"/>
          </a:xfrm>
        </p:spPr>
        <p:txBody>
          <a:bodyPr/>
          <a:lstStyle/>
          <a:p>
            <a:r>
              <a:rPr lang="it-IT" dirty="0" smtClean="0"/>
              <a:t>Momenti Fotografici</a:t>
            </a:r>
            <a:endParaRPr lang="it-IT" dirty="0"/>
          </a:p>
        </p:txBody>
      </p:sp>
      <p:sp>
        <p:nvSpPr>
          <p:cNvPr id="7" name="CasellaDiTesto 6"/>
          <p:cNvSpPr txBox="1"/>
          <p:nvPr/>
        </p:nvSpPr>
        <p:spPr>
          <a:xfrm>
            <a:off x="7258272" y="1434281"/>
            <a:ext cx="184666" cy="369332"/>
          </a:xfrm>
          <a:prstGeom prst="rect">
            <a:avLst/>
          </a:prstGeom>
          <a:noFill/>
        </p:spPr>
        <p:txBody>
          <a:bodyPr wrap="none" rtlCol="0">
            <a:spAutoFit/>
          </a:bodyPr>
          <a:lstStyle/>
          <a:p>
            <a:endParaRPr lang="it-IT" dirty="0"/>
          </a:p>
        </p:txBody>
      </p:sp>
      <p:pic>
        <p:nvPicPr>
          <p:cNvPr id="3" name="Picture 2" descr="20140429_174847_resize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00" y="4841240"/>
            <a:ext cx="3213100" cy="1927860"/>
          </a:xfrm>
          <a:prstGeom prst="rect">
            <a:avLst/>
          </a:prstGeom>
          <a:ln>
            <a:noFill/>
          </a:ln>
          <a:effectLst>
            <a:outerShdw blurRad="292100" dist="139700" dir="2700000" algn="tl" rotWithShape="0">
              <a:srgbClr val="333333">
                <a:alpha val="65000"/>
              </a:srgbClr>
            </a:outerShdw>
          </a:effectLst>
        </p:spPr>
      </p:pic>
      <p:pic>
        <p:nvPicPr>
          <p:cNvPr id="4" name="Picture 3" descr="20140429_175007_resize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9899" y="3246120"/>
            <a:ext cx="4580467" cy="2748280"/>
          </a:xfrm>
          <a:prstGeom prst="rect">
            <a:avLst/>
          </a:prstGeom>
          <a:ln>
            <a:noFill/>
          </a:ln>
          <a:effectLst>
            <a:outerShdw blurRad="292100" dist="139700" dir="2700000" algn="tl" rotWithShape="0">
              <a:srgbClr val="333333">
                <a:alpha val="65000"/>
              </a:srgbClr>
            </a:outerShdw>
          </a:effectLst>
        </p:spPr>
      </p:pic>
      <p:pic>
        <p:nvPicPr>
          <p:cNvPr id="12" name="Picture 11" descr="20140429_172741_resize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04264">
            <a:off x="279400" y="2768600"/>
            <a:ext cx="3492500" cy="20955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53103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FONTI</a:t>
            </a:r>
            <a:endParaRPr lang="en-US" dirty="0"/>
          </a:p>
        </p:txBody>
      </p:sp>
      <p:sp>
        <p:nvSpPr>
          <p:cNvPr id="3" name="Content Placeholder 2"/>
          <p:cNvSpPr>
            <a:spLocks noGrp="1"/>
          </p:cNvSpPr>
          <p:nvPr>
            <p:ph idx="1"/>
          </p:nvPr>
        </p:nvSpPr>
        <p:spPr/>
        <p:txBody>
          <a:bodyPr/>
          <a:lstStyle/>
          <a:p>
            <a:r>
              <a:rPr lang="en-US" dirty="0" err="1" smtClean="0">
                <a:solidFill>
                  <a:srgbClr val="333333"/>
                </a:solidFill>
                <a:latin typeface="Lucida Sans"/>
                <a:cs typeface="Lucida Sans"/>
              </a:rPr>
              <a:t>Appunti</a:t>
            </a:r>
            <a:r>
              <a:rPr lang="en-US" dirty="0" smtClean="0">
                <a:solidFill>
                  <a:srgbClr val="333333"/>
                </a:solidFill>
                <a:latin typeface="Lucida Sans"/>
                <a:cs typeface="Lucida Sans"/>
              </a:rPr>
              <a:t> </a:t>
            </a:r>
            <a:r>
              <a:rPr lang="en-US" dirty="0">
                <a:solidFill>
                  <a:srgbClr val="333333"/>
                </a:solidFill>
                <a:latin typeface="Lucida Sans"/>
                <a:cs typeface="Lucida Sans"/>
              </a:rPr>
              <a:t>da </a:t>
            </a:r>
            <a:r>
              <a:rPr lang="en-US" dirty="0" err="1">
                <a:solidFill>
                  <a:srgbClr val="333333"/>
                </a:solidFill>
                <a:latin typeface="Lucida Sans"/>
                <a:cs typeface="Lucida Sans"/>
              </a:rPr>
              <a:t>G</a:t>
            </a:r>
            <a:r>
              <a:rPr lang="en-US" dirty="0" err="1" smtClean="0">
                <a:solidFill>
                  <a:srgbClr val="333333"/>
                </a:solidFill>
                <a:latin typeface="Lucida Sans"/>
                <a:cs typeface="Lucida Sans"/>
              </a:rPr>
              <a:t>uida</a:t>
            </a:r>
            <a:r>
              <a:rPr lang="en-US" dirty="0" smtClean="0">
                <a:solidFill>
                  <a:srgbClr val="333333"/>
                </a:solidFill>
                <a:latin typeface="Lucida Sans"/>
                <a:cs typeface="Lucida Sans"/>
              </a:rPr>
              <a:t> </a:t>
            </a:r>
            <a:r>
              <a:rPr lang="en-US" dirty="0" err="1" smtClean="0">
                <a:solidFill>
                  <a:srgbClr val="333333"/>
                </a:solidFill>
                <a:latin typeface="Lucida Sans"/>
                <a:cs typeface="Lucida Sans"/>
              </a:rPr>
              <a:t>ecclesiale</a:t>
            </a:r>
            <a:r>
              <a:rPr lang="en-US" dirty="0" smtClean="0">
                <a:solidFill>
                  <a:srgbClr val="333333"/>
                </a:solidFill>
                <a:latin typeface="Lucida Sans"/>
                <a:cs typeface="Lucida Sans"/>
              </a:rPr>
              <a:t> </a:t>
            </a:r>
          </a:p>
          <a:p>
            <a:r>
              <a:rPr lang="en-US" dirty="0" smtClean="0">
                <a:solidFill>
                  <a:srgbClr val="333333"/>
                </a:solidFill>
                <a:latin typeface="Lucida Sans"/>
                <a:cs typeface="Lucida Sans"/>
              </a:rPr>
              <a:t>Il </a:t>
            </a:r>
            <a:r>
              <a:rPr lang="en-US" dirty="0" err="1" smtClean="0">
                <a:solidFill>
                  <a:srgbClr val="333333"/>
                </a:solidFill>
                <a:latin typeface="Lucida Sans"/>
                <a:cs typeface="Lucida Sans"/>
              </a:rPr>
              <a:t>Complesso</a:t>
            </a:r>
            <a:r>
              <a:rPr lang="en-US" dirty="0" smtClean="0">
                <a:solidFill>
                  <a:srgbClr val="333333"/>
                </a:solidFill>
                <a:latin typeface="Lucida Sans"/>
                <a:cs typeface="Lucida Sans"/>
              </a:rPr>
              <a:t> </a:t>
            </a:r>
            <a:r>
              <a:rPr lang="en-US" dirty="0" err="1" smtClean="0">
                <a:solidFill>
                  <a:srgbClr val="333333"/>
                </a:solidFill>
                <a:latin typeface="Lucida Sans"/>
                <a:cs typeface="Lucida Sans"/>
              </a:rPr>
              <a:t>Monumentale</a:t>
            </a:r>
            <a:r>
              <a:rPr lang="en-US" dirty="0" smtClean="0">
                <a:solidFill>
                  <a:srgbClr val="333333"/>
                </a:solidFill>
                <a:latin typeface="Lucida Sans"/>
                <a:cs typeface="Lucida Sans"/>
              </a:rPr>
              <a:t> </a:t>
            </a:r>
            <a:r>
              <a:rPr lang="en-US" dirty="0" err="1" smtClean="0">
                <a:solidFill>
                  <a:srgbClr val="333333"/>
                </a:solidFill>
                <a:latin typeface="Lucida Sans"/>
                <a:cs typeface="Lucida Sans"/>
              </a:rPr>
              <a:t>dei</a:t>
            </a:r>
            <a:r>
              <a:rPr lang="en-US" dirty="0" smtClean="0">
                <a:solidFill>
                  <a:srgbClr val="333333"/>
                </a:solidFill>
                <a:latin typeface="Lucida Sans"/>
                <a:cs typeface="Lucida Sans"/>
              </a:rPr>
              <a:t> Ss Quattro </a:t>
            </a:r>
            <a:r>
              <a:rPr lang="en-US" dirty="0" err="1" smtClean="0">
                <a:solidFill>
                  <a:srgbClr val="333333"/>
                </a:solidFill>
                <a:latin typeface="Lucida Sans"/>
                <a:cs typeface="Lucida Sans"/>
              </a:rPr>
              <a:t>Coronati</a:t>
            </a:r>
            <a:r>
              <a:rPr lang="en-US" dirty="0" smtClean="0">
                <a:solidFill>
                  <a:srgbClr val="333333"/>
                </a:solidFill>
                <a:latin typeface="Lucida Sans"/>
                <a:cs typeface="Lucida Sans"/>
              </a:rPr>
              <a:t> a Roma - </a:t>
            </a:r>
            <a:r>
              <a:rPr lang="en-US" dirty="0">
                <a:solidFill>
                  <a:srgbClr val="333333"/>
                </a:solidFill>
                <a:latin typeface="Lucida Sans"/>
                <a:cs typeface="Lucida Sans"/>
              </a:rPr>
              <a:t> </a:t>
            </a:r>
            <a:r>
              <a:rPr lang="en-US" dirty="0" err="1">
                <a:solidFill>
                  <a:srgbClr val="333333"/>
                </a:solidFill>
                <a:latin typeface="Lucida Sans"/>
                <a:cs typeface="Lucida Sans"/>
              </a:rPr>
              <a:t>edizione</a:t>
            </a:r>
            <a:r>
              <a:rPr lang="en-US" dirty="0">
                <a:solidFill>
                  <a:srgbClr val="333333"/>
                </a:solidFill>
                <a:latin typeface="Lucida Sans"/>
                <a:cs typeface="Lucida Sans"/>
              </a:rPr>
              <a:t> </a:t>
            </a:r>
            <a:r>
              <a:rPr lang="en-US" dirty="0" err="1">
                <a:solidFill>
                  <a:srgbClr val="333333"/>
                </a:solidFill>
                <a:latin typeface="Lucida Sans"/>
                <a:cs typeface="Lucida Sans"/>
              </a:rPr>
              <a:t>Viella</a:t>
            </a:r>
            <a:r>
              <a:rPr lang="en-US" dirty="0" smtClean="0">
                <a:solidFill>
                  <a:srgbClr val="333333"/>
                </a:solidFill>
                <a:latin typeface="Lucida Sans"/>
                <a:cs typeface="Lucida Sans"/>
              </a:rPr>
              <a:t> - </a:t>
            </a:r>
            <a:r>
              <a:rPr lang="en-US" dirty="0" err="1" smtClean="0">
                <a:solidFill>
                  <a:srgbClr val="333333"/>
                </a:solidFill>
                <a:latin typeface="Lucida Sans"/>
                <a:cs typeface="Lucida Sans"/>
              </a:rPr>
              <a:t>di</a:t>
            </a:r>
            <a:r>
              <a:rPr lang="en-US" dirty="0" smtClean="0">
                <a:solidFill>
                  <a:srgbClr val="333333"/>
                </a:solidFill>
                <a:latin typeface="Lucida Sans"/>
                <a:cs typeface="Lucida Sans"/>
              </a:rPr>
              <a:t> </a:t>
            </a:r>
            <a:r>
              <a:rPr lang="en-US" dirty="0" err="1">
                <a:solidFill>
                  <a:srgbClr val="333333"/>
                </a:solidFill>
                <a:latin typeface="Lucida Sans"/>
                <a:cs typeface="Lucida Sans"/>
              </a:rPr>
              <a:t>Lia</a:t>
            </a:r>
            <a:r>
              <a:rPr lang="en-US" dirty="0">
                <a:solidFill>
                  <a:srgbClr val="333333"/>
                </a:solidFill>
                <a:latin typeface="Lucida Sans"/>
                <a:cs typeface="Lucida Sans"/>
              </a:rPr>
              <a:t> </a:t>
            </a:r>
            <a:r>
              <a:rPr lang="en-US" dirty="0" err="1">
                <a:solidFill>
                  <a:srgbClr val="333333"/>
                </a:solidFill>
                <a:latin typeface="Lucida Sans"/>
                <a:cs typeface="Lucida Sans"/>
              </a:rPr>
              <a:t>Barelli</a:t>
            </a:r>
            <a:r>
              <a:rPr lang="en-US" dirty="0">
                <a:solidFill>
                  <a:srgbClr val="333333"/>
                </a:solidFill>
                <a:latin typeface="Lucida Sans"/>
                <a:cs typeface="Lucida Sans"/>
              </a:rPr>
              <a:t> </a:t>
            </a:r>
            <a:endParaRPr lang="en-US" dirty="0" smtClean="0">
              <a:solidFill>
                <a:srgbClr val="333333"/>
              </a:solidFill>
              <a:latin typeface="Lucida Sans"/>
              <a:cs typeface="Lucida Sans"/>
            </a:endParaRPr>
          </a:p>
          <a:p>
            <a:r>
              <a:rPr lang="en-US" dirty="0" smtClean="0">
                <a:solidFill>
                  <a:srgbClr val="333333"/>
                </a:solidFill>
                <a:latin typeface="Lucida Sans"/>
                <a:cs typeface="Lucida Sans"/>
              </a:rPr>
              <a:t> Wikipedia</a:t>
            </a:r>
          </a:p>
          <a:p>
            <a:r>
              <a:rPr lang="en-US" dirty="0">
                <a:solidFill>
                  <a:srgbClr val="333333"/>
                </a:solidFill>
                <a:latin typeface="Lucida Sans"/>
                <a:cs typeface="Lucida Sans"/>
                <a:hlinkClick r:id="rId2"/>
              </a:rPr>
              <a:t>http://</a:t>
            </a:r>
            <a:r>
              <a:rPr lang="en-US" dirty="0" smtClean="0">
                <a:solidFill>
                  <a:srgbClr val="333333"/>
                </a:solidFill>
                <a:latin typeface="Lucida Sans"/>
                <a:cs typeface="Lucida Sans"/>
                <a:hlinkClick r:id="rId2"/>
              </a:rPr>
              <a:t>www.santiquattrocoronati.org</a:t>
            </a:r>
            <a:endParaRPr lang="en-US" dirty="0" smtClean="0">
              <a:solidFill>
                <a:srgbClr val="333333"/>
              </a:solidFill>
              <a:latin typeface="Lucida Sans"/>
              <a:cs typeface="Lucida Sans"/>
            </a:endParaRPr>
          </a:p>
          <a:p>
            <a:r>
              <a:rPr lang="en-US" dirty="0" err="1" smtClean="0">
                <a:solidFill>
                  <a:srgbClr val="333333"/>
                </a:solidFill>
                <a:latin typeface="Lucida Sans"/>
                <a:cs typeface="Lucida Sans"/>
              </a:rPr>
              <a:t>Fotografie</a:t>
            </a:r>
            <a:r>
              <a:rPr lang="en-US" dirty="0" smtClean="0">
                <a:solidFill>
                  <a:srgbClr val="333333"/>
                </a:solidFill>
                <a:latin typeface="Lucida Sans"/>
                <a:cs typeface="Lucida Sans"/>
              </a:rPr>
              <a:t> </a:t>
            </a:r>
            <a:r>
              <a:rPr lang="en-US" dirty="0" err="1" smtClean="0">
                <a:solidFill>
                  <a:srgbClr val="333333"/>
                </a:solidFill>
                <a:latin typeface="Lucida Sans"/>
                <a:cs typeface="Lucida Sans"/>
              </a:rPr>
              <a:t>originali</a:t>
            </a:r>
            <a:r>
              <a:rPr lang="en-US" dirty="0" smtClean="0">
                <a:solidFill>
                  <a:srgbClr val="333333"/>
                </a:solidFill>
                <a:latin typeface="Lucida Sans"/>
                <a:cs typeface="Lucida Sans"/>
              </a:rPr>
              <a:t> di Gabriel Dell’Isola </a:t>
            </a:r>
          </a:p>
          <a:p>
            <a:endParaRPr lang="en-US" dirty="0">
              <a:solidFill>
                <a:srgbClr val="333333"/>
              </a:solidFill>
              <a:latin typeface="Lucida Sans"/>
              <a:cs typeface="Lucida Sans"/>
            </a:endParaRPr>
          </a:p>
          <a:p>
            <a:endParaRPr lang="en-US" dirty="0">
              <a:solidFill>
                <a:srgbClr val="333333"/>
              </a:solidFill>
              <a:latin typeface="Lucida Sans"/>
              <a:cs typeface="Lucida Sans"/>
            </a:endParaRPr>
          </a:p>
        </p:txBody>
      </p:sp>
    </p:spTree>
    <p:extLst>
      <p:ext uri="{BB962C8B-B14F-4D97-AF65-F5344CB8AC3E}">
        <p14:creationId xmlns:p14="http://schemas.microsoft.com/office/powerpoint/2010/main" val="5110168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e">
  <a:themeElements>
    <a:clrScheme name="Precedente">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e">
      <a:majorFont>
        <a:latin typeface="Perpetua Titling MT"/>
        <a:ea typeface=""/>
        <a:cs typeface=""/>
        <a:font script="Jpan" typeface="ＭＳ Ｐ明朝"/>
      </a:majorFont>
      <a:minorFont>
        <a:latin typeface="Calisto MT"/>
        <a:ea typeface=""/>
        <a:cs typeface=""/>
        <a:font script="Jpan" typeface="ＭＳ Ｐ明朝"/>
      </a:minorFont>
    </a:fontScheme>
    <a:fmtScheme name="Precedente">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Precedente.thmx</Template>
  <TotalTime>518</TotalTime>
  <Words>311</Words>
  <Application>Microsoft Office PowerPoint</Application>
  <PresentationFormat>Presentazione su schermo (4:3)</PresentationFormat>
  <Paragraphs>35</Paragraphs>
  <Slides>8</Slides>
  <Notes>1</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Precedente</vt:lpstr>
      <vt:lpstr>BASILICA DEI  SS. quattro coronati</vt:lpstr>
      <vt:lpstr>Posizione della chiesa SULLA MAPPA DI ROMA</vt:lpstr>
      <vt:lpstr>Cenni storici</vt:lpstr>
      <vt:lpstr>CRONOLOGIA storicA</vt:lpstr>
      <vt:lpstr>Piantina della chiesa</vt:lpstr>
      <vt:lpstr>Momenti Fotografici</vt:lpstr>
      <vt:lpstr>Momenti Fotografici</vt:lpstr>
      <vt:lpstr>FONTI</vt:lpstr>
    </vt:vector>
  </TitlesOfParts>
  <Company>Ass.Cult.La Banda dei Folletti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Santi quattro coronati</dc:title>
  <dc:creator>Augusta Musico'</dc:creator>
  <cp:lastModifiedBy>Lenovo</cp:lastModifiedBy>
  <cp:revision>21</cp:revision>
  <dcterms:created xsi:type="dcterms:W3CDTF">2014-05-02T20:36:31Z</dcterms:created>
  <dcterms:modified xsi:type="dcterms:W3CDTF">2014-05-06T15:55:05Z</dcterms:modified>
</cp:coreProperties>
</file>